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8"/>
  </p:notesMasterIdLst>
  <p:sldIdLst>
    <p:sldId id="256" r:id="rId3"/>
    <p:sldId id="260" r:id="rId4"/>
    <p:sldId id="257" r:id="rId5"/>
    <p:sldId id="292" r:id="rId6"/>
    <p:sldId id="258" r:id="rId7"/>
    <p:sldId id="278" r:id="rId8"/>
    <p:sldId id="259" r:id="rId9"/>
    <p:sldId id="261" r:id="rId10"/>
    <p:sldId id="269" r:id="rId11"/>
    <p:sldId id="280" r:id="rId12"/>
    <p:sldId id="281" r:id="rId13"/>
    <p:sldId id="275" r:id="rId14"/>
    <p:sldId id="293" r:id="rId15"/>
    <p:sldId id="294" r:id="rId16"/>
    <p:sldId id="272" r:id="rId17"/>
    <p:sldId id="283" r:id="rId18"/>
    <p:sldId id="285" r:id="rId19"/>
    <p:sldId id="286" r:id="rId20"/>
    <p:sldId id="287" r:id="rId21"/>
    <p:sldId id="288" r:id="rId22"/>
    <p:sldId id="289" r:id="rId23"/>
    <p:sldId id="290" r:id="rId24"/>
    <p:sldId id="284" r:id="rId25"/>
    <p:sldId id="291" r:id="rId26"/>
    <p:sldId id="268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115FD"/>
    <a:srgbClr val="CCFFCC"/>
    <a:srgbClr val="99FFCC"/>
    <a:srgbClr val="FFCCFF"/>
    <a:srgbClr val="FF99FF"/>
    <a:srgbClr val="FF6699"/>
    <a:srgbClr val="00FFFF"/>
    <a:srgbClr val="99FF99"/>
    <a:srgbClr val="FF6600"/>
    <a:srgbClr val="F81A5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574" autoAdjust="0"/>
  </p:normalViewPr>
  <p:slideViewPr>
    <p:cSldViewPr>
      <p:cViewPr>
        <p:scale>
          <a:sx n="125" d="100"/>
          <a:sy n="125" d="100"/>
        </p:scale>
        <p:origin x="-1224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C5E98-5DA6-455F-90D3-415CDA6409DA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1704D-39C4-4B9B-B12E-27D59CA234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15650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704D-39C4-4B9B-B12E-27D59CA2343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704D-39C4-4B9B-B12E-27D59CA23435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1704D-39C4-4B9B-B12E-27D59CA23435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AFCDE-C134-4528-A537-1BC81EA395A3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C1E02-33FB-415A-A546-07CCF9586FB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5E6BF-8590-4DC0-8915-38ABF8F32F86}" type="datetimeFigureOut">
              <a:rPr lang="ko-KR" altLang="en-US" smtClean="0"/>
              <a:pPr/>
              <a:t>2015-03-03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1224-33EB-4DA4-8505-DA1564888BD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0" y="1500174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175852" cy="2160239"/>
          </a:xfrm>
          <a:solidFill>
            <a:srgbClr val="99FF99"/>
          </a:solidFill>
        </p:spPr>
        <p:txBody>
          <a:bodyPr>
            <a:normAutofit/>
          </a:bodyPr>
          <a:lstStyle/>
          <a:p>
            <a:r>
              <a:rPr lang="ko-KR" altLang="en-US" sz="3600" b="1" dirty="0" smtClean="0">
                <a:latin typeface="HY동녘M" pitchFamily="18" charset="-127"/>
                <a:ea typeface="HY동녘M" pitchFamily="18" charset="-127"/>
              </a:rPr>
              <a:t>도내 통합대학 실태 조사위원회</a:t>
            </a:r>
            <a:r>
              <a:rPr lang="en-US" altLang="ko-KR" sz="3600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3600" b="1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3600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3600" b="1" dirty="0" smtClean="0">
                <a:latin typeface="HY동녘M" pitchFamily="18" charset="-127"/>
                <a:ea typeface="HY동녘M" pitchFamily="18" charset="-127"/>
              </a:rPr>
            </a:br>
            <a:r>
              <a:rPr lang="ko-KR" altLang="en-US" sz="3600" b="1" dirty="0" smtClean="0">
                <a:latin typeface="HY동녘M" pitchFamily="18" charset="-127"/>
                <a:ea typeface="HY동녘M" pitchFamily="18" charset="-127"/>
              </a:rPr>
              <a:t> 경과 보고</a:t>
            </a:r>
            <a:endParaRPr lang="ko-KR" altLang="en-US" sz="36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629424" cy="1752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514350" indent="-514350"/>
            <a:endParaRPr lang="en-US" altLang="ko-KR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marL="514350" indent="-514350">
              <a:buAutoNum type="arabicPeriod" startAt="2015"/>
            </a:pPr>
            <a:r>
              <a:rPr lang="en-US" altLang="ko-KR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2.  23</a:t>
            </a:r>
          </a:p>
          <a:p>
            <a:pPr marL="514350" indent="-514350">
              <a:buAutoNum type="arabicPeriod" startAt="2015"/>
            </a:pPr>
            <a:endParaRPr lang="en-US" altLang="ko-KR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marL="514350" indent="-514350"/>
            <a:r>
              <a:rPr lang="ko-KR" altLang="en-US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도내 통합대학 실태 조사위원회</a:t>
            </a:r>
            <a:endParaRPr lang="en-US" altLang="ko-KR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marL="514350" indent="-514350">
              <a:buAutoNum type="arabicPeriod" startAt="2015"/>
            </a:pPr>
            <a:endParaRPr lang="en-US" altLang="ko-KR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marL="514350" indent="-514350"/>
            <a:endParaRPr lang="ko-KR" altLang="en-US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신입생 경쟁률</a:t>
            </a:r>
            <a:r>
              <a:rPr lang="en-US" altLang="ko-KR" sz="3200" b="1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정시</a:t>
            </a:r>
            <a:r>
              <a:rPr lang="en-US" altLang="ko-KR" sz="3200" b="1" dirty="0" smtClean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_x770504112" descr="DRW0000130449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7938"/>
            <a:ext cx="7286676" cy="4995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신입생 평균 내신등급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0177" name="_x197315520" descr="DRW000045d013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14488"/>
            <a:ext cx="7848872" cy="4535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/>
          </a:bodyPr>
          <a:lstStyle/>
          <a:p>
            <a:r>
              <a:rPr lang="ko-KR" altLang="en-US" sz="2800" b="1" dirty="0" smtClean="0">
                <a:latin typeface="HY동녘M" pitchFamily="18" charset="-127"/>
                <a:ea typeface="HY동녘M" pitchFamily="18" charset="-127"/>
              </a:rPr>
              <a:t>강릉원주대학교 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dirty="0" smtClean="0">
                <a:latin typeface="HY동녘M" pitchFamily="18" charset="-127"/>
                <a:ea typeface="HY동녘M" pitchFamily="18" charset="-127"/>
              </a:rPr>
            </a:b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통합 관련 학과의 내신 등급 변화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14350" y="1224875"/>
          <a:ext cx="7572425" cy="5474794"/>
        </p:xfrm>
        <a:graphic>
          <a:graphicData uri="http://schemas.openxmlformats.org/drawingml/2006/table">
            <a:tbl>
              <a:tblPr/>
              <a:tblGrid>
                <a:gridCol w="1396723"/>
                <a:gridCol w="865564"/>
                <a:gridCol w="865564"/>
                <a:gridCol w="865564"/>
                <a:gridCol w="865564"/>
                <a:gridCol w="865564"/>
                <a:gridCol w="923941"/>
                <a:gridCol w="923941"/>
              </a:tblGrid>
              <a:tr h="337966">
                <a:tc gridSpan="8">
                  <a:txBody>
                    <a:bodyPr/>
                    <a:lstStyle/>
                    <a:p>
                      <a:endParaRPr lang="ko-KR" sz="900" kern="100" dirty="0">
                        <a:latin typeface="맑은 고딕"/>
                        <a:ea typeface="맑은 고딕"/>
                      </a:endParaRPr>
                    </a:p>
                  </a:txBody>
                  <a:tcPr marL="55263" marR="55263" marT="15170" marB="151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66180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학과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입시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형태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2009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2012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2013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전체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5.8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5.9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5.7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5.4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5.3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b="1" kern="100" baseline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4.6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4.7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4.4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4.2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4.2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4.2</a:t>
                      </a:r>
                      <a:endParaRPr lang="ko-KR" sz="1200" b="1" kern="100" baseline="0" dirty="0">
                        <a:solidFill>
                          <a:schemeClr val="tx1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식품과학과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5.7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4.9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5.6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4.7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4.6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4.7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4.6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4.2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4.3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음악과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5.5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7.0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6.6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5.9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5.7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5.9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관광경영학과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5.8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5.7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5.7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5.4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4.6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4.1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3.9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여성인력개발학과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6.1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6.3 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5.6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5.2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4.6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5.2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5.4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4.9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4.4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4.5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4.8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정밀기계공학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6.4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5.4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5.2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4.7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4.4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컴퓨터공학과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수시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5.8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6.0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5.6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5.3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6.3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정시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5.0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5.2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4.7</a:t>
                      </a:r>
                      <a:endParaRPr lang="ko-KR" sz="120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4.3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4.1</a:t>
                      </a:r>
                      <a:endParaRPr lang="ko-KR" sz="120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5263" marR="55263" marT="15170" marB="151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616868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3600" b="1" dirty="0" smtClean="0">
                <a:solidFill>
                  <a:srgbClr val="FF0000"/>
                </a:solidFill>
                <a:latin typeface="HY동녘B" pitchFamily="18" charset="-127"/>
                <a:ea typeface="HY동녘B" pitchFamily="18" charset="-127"/>
              </a:rPr>
              <a:t>     </a:t>
            </a:r>
            <a:r>
              <a:rPr lang="ko-KR" altLang="en-US" sz="3200" b="1" dirty="0" smtClean="0">
                <a:latin typeface="HY동녘B" pitchFamily="18" charset="-127"/>
                <a:ea typeface="HY동녘B" pitchFamily="18" charset="-127"/>
              </a:rPr>
              <a:t>신입생 수능 등급 변화</a:t>
            </a:r>
            <a:endParaRPr lang="ko-KR" altLang="en-US" sz="3200" b="1" dirty="0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39907016" descr="DRW000027c0131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857364"/>
            <a:ext cx="6572296" cy="4258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ko-KR" altLang="en-US" sz="2800" b="1" dirty="0" smtClean="0">
                <a:latin typeface="HY동녘B" pitchFamily="18" charset="-127"/>
                <a:ea typeface="HY동녘B" pitchFamily="18" charset="-127"/>
              </a:rPr>
              <a:t>통합 관련 학과 신입생 수능 등급 </a:t>
            </a:r>
            <a:r>
              <a:rPr lang="en-US" altLang="ko-KR" sz="2800" b="1" dirty="0" smtClean="0">
                <a:latin typeface="HY동녘B" pitchFamily="18" charset="-127"/>
                <a:ea typeface="HY동녘B" pitchFamily="18" charset="-127"/>
              </a:rPr>
              <a:t>(</a:t>
            </a:r>
            <a:r>
              <a:rPr lang="ko-KR" altLang="en-US" sz="2800" b="1" dirty="0" err="1" smtClean="0">
                <a:latin typeface="HY동녘B" pitchFamily="18" charset="-127"/>
                <a:ea typeface="HY동녘B" pitchFamily="18" charset="-127"/>
              </a:rPr>
              <a:t>강릉원주대</a:t>
            </a:r>
            <a:r>
              <a:rPr lang="en-US" altLang="ko-KR" sz="2800" b="1" dirty="0" smtClean="0">
                <a:latin typeface="HY동녘B" pitchFamily="18" charset="-127"/>
                <a:ea typeface="HY동녘B" pitchFamily="18" charset="-127"/>
              </a:rPr>
              <a:t>)</a:t>
            </a:r>
            <a:endParaRPr lang="ko-KR" altLang="en-US" sz="2800" b="1" dirty="0">
              <a:latin typeface="HY동녘B" pitchFamily="18" charset="-127"/>
              <a:ea typeface="HY동녘B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95536" y="1556793"/>
          <a:ext cx="7704856" cy="5002972"/>
        </p:xfrm>
        <a:graphic>
          <a:graphicData uri="http://schemas.openxmlformats.org/drawingml/2006/table">
            <a:tbl>
              <a:tblPr/>
              <a:tblGrid>
                <a:gridCol w="1752994"/>
                <a:gridCol w="850266"/>
                <a:gridCol w="850266"/>
                <a:gridCol w="850266"/>
                <a:gridCol w="850266"/>
                <a:gridCol w="850266"/>
                <a:gridCol w="850266"/>
                <a:gridCol w="850266"/>
              </a:tblGrid>
              <a:tr h="109227">
                <a:tc gridSpan="8">
                  <a:txBody>
                    <a:bodyPr/>
                    <a:lstStyle/>
                    <a:p>
                      <a:pPr algn="l" fontAlgn="base" latinLnBrk="0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ko-KR" sz="7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46823" marR="46823" marT="12853" marB="128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25213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학과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입시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형태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2008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2009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2010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2011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2012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2013</a:t>
                      </a:r>
                      <a:endParaRPr lang="ko-KR" sz="1200" b="1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대학 전체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5.8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5.9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5.7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5.4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5.3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105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4.6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4.7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4.4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4.2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4.2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4.2</a:t>
                      </a:r>
                      <a:endParaRPr lang="ko-KR" sz="105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식품과학과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4.9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5.6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4.6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4.6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4.2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4.3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음악과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5.5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7.0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6.6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5.9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5.9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관광경영학과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5.4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4.6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4.1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3.8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3.9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여성인력개발학과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900" kern="100" dirty="0" smtClean="0">
                          <a:latin typeface="HY동녘B" pitchFamily="18" charset="-127"/>
                          <a:ea typeface="HY동녘B" pitchFamily="18" charset="-127"/>
                          <a:cs typeface="Times New Roman"/>
                        </a:rPr>
                        <a:t>6.3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5.6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5.2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4.6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5.2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5.4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4.9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4.4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4.5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4.8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정밀기계공학</a:t>
                      </a:r>
                      <a:r>
                        <a:rPr lang="ko-KR" altLang="en-US" sz="9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6.4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5.4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5.2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4.4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51454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컴퓨터공학과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수시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5.8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6.0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5.6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5.3</a:t>
                      </a:r>
                      <a:endParaRPr lang="ko-KR" sz="900" kern="10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6.3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514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정시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5.0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5.2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4.7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4.3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4.1</a:t>
                      </a:r>
                      <a:endParaRPr lang="ko-KR" sz="9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453709">
                <a:tc gridSpan="8">
                  <a:txBody>
                    <a:bodyPr/>
                    <a:lstStyle/>
                    <a:p>
                      <a:pPr algn="just" fontAlgn="base" latinLnBrk="1">
                        <a:lnSpc>
                          <a:spcPct val="180000"/>
                        </a:lnSpc>
                        <a:spcAft>
                          <a:spcPts val="0"/>
                        </a:spcAft>
                      </a:pPr>
                      <a:r>
                        <a:rPr 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※ 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식품과학과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2007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</a:t>
                      </a:r>
                      <a:r>
                        <a:rPr lang="ko-KR" altLang="en-US" sz="800" kern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원주대와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통합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2010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식품영양학과와 식품가공유통학과로 분리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; 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음악과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2007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원주로 이전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; 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관광경영학과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2007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</a:t>
                      </a:r>
                      <a:r>
                        <a:rPr lang="ko-KR" altLang="en-US" sz="800" kern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원주대와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통합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2009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부터 학과로 분리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; 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여성인력개발학과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2007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</a:t>
                      </a:r>
                      <a:r>
                        <a:rPr lang="ko-KR" altLang="en-US" sz="800" kern="0" baseline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원주대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관광통역과 </a:t>
                      </a:r>
                      <a:r>
                        <a:rPr lang="ko-KR" altLang="en-US" sz="800" kern="0" baseline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강릉이전후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신설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2014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폐과 후 분리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;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정밀기계공학과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2007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원주 이전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</a:t>
                      </a:r>
                      <a:r>
                        <a:rPr lang="ko-KR" altLang="en-US" sz="800" kern="0" baseline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학부제</a:t>
                      </a:r>
                      <a:r>
                        <a:rPr lang="ko-KR" altLang="en-US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운영</a:t>
                      </a:r>
                      <a:r>
                        <a:rPr lang="en-US" altLang="ko-KR" sz="800" kern="0" baseline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; </a:t>
                      </a:r>
                      <a:r>
                        <a:rPr 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컴퓨터공학과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 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: 2001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년부터 </a:t>
                      </a:r>
                      <a:r>
                        <a:rPr lang="ko-KR" sz="800" kern="0" dirty="0" err="1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학부제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2007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원주 이전</a:t>
                      </a:r>
                      <a:r>
                        <a:rPr lang="en-US" altLang="ko-KR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, 2010</a:t>
                      </a:r>
                      <a:r>
                        <a:rPr lang="ko-KR" altLang="en-US" sz="800" kern="0" dirty="0" smtClean="0">
                          <a:solidFill>
                            <a:srgbClr val="000000"/>
                          </a:solidFill>
                          <a:latin typeface="HY동녘B" pitchFamily="18" charset="-127"/>
                          <a:ea typeface="HY동녘B" pitchFamily="18" charset="-127"/>
                          <a:cs typeface="굴림"/>
                        </a:rPr>
                        <a:t>년 학과 분리</a:t>
                      </a:r>
                      <a:endParaRPr lang="ko-KR" sz="800" kern="100" dirty="0">
                        <a:latin typeface="HY동녘B" pitchFamily="18" charset="-127"/>
                        <a:ea typeface="HY동녘B" pitchFamily="18" charset="-127"/>
                        <a:cs typeface="Times New Roman"/>
                      </a:endParaRPr>
                    </a:p>
                  </a:txBody>
                  <a:tcPr marL="46823" marR="46823" marT="12853" marB="1285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학생 출신지역</a:t>
            </a:r>
            <a:r>
              <a:rPr lang="en-US" altLang="ko-KR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b="1" dirty="0" smtClean="0">
                <a:latin typeface="HY동녘M" pitchFamily="18" charset="-127"/>
                <a:ea typeface="HY동녘M" pitchFamily="18" charset="-127"/>
              </a:rPr>
            </a:br>
            <a:endParaRPr lang="ko-KR" altLang="en-US" sz="2200" b="1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57158" y="1285860"/>
          <a:ext cx="8429684" cy="4779751"/>
        </p:xfrm>
        <a:graphic>
          <a:graphicData uri="http://schemas.openxmlformats.org/drawingml/2006/table">
            <a:tbl>
              <a:tblPr/>
              <a:tblGrid>
                <a:gridCol w="1219058"/>
                <a:gridCol w="1201771"/>
                <a:gridCol w="1201771"/>
                <a:gridCol w="1201771"/>
                <a:gridCol w="1201771"/>
                <a:gridCol w="1201771"/>
                <a:gridCol w="1201771"/>
              </a:tblGrid>
              <a:tr h="571504">
                <a:tc gridSpan="7">
                  <a:txBody>
                    <a:bodyPr/>
                    <a:lstStyle/>
                    <a:p>
                      <a:endParaRPr lang="ko-KR" sz="900" kern="100" dirty="0">
                        <a:latin typeface="맑은 고딕"/>
                        <a:ea typeface="맑은 고딕"/>
                      </a:endParaRPr>
                    </a:p>
                  </a:txBody>
                  <a:tcPr marL="60716" marR="60716" marT="16667" marB="166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지역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2013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82548">
                <a:tc rowSpan="3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59.8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54.2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38.8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41.3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수도권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28.1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35.9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51.5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49.2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기타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12.1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10.0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9.8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9.5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28">
                <a:tc rowSpan="3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춘천</a:t>
                      </a: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46.0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55.6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40.4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수도권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42.4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36.7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51.2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500" b="1" kern="10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기타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11.6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7.7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8.4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rowSpan="3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삼척</a:t>
                      </a: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66.4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28.5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수도권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23.7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62.5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기타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9.9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0716" marR="60716" marT="16667" marB="1666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교원 연령 분포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2225" name="_x171359072" descr="DRW000045d01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7072362" cy="463489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0500" y="6327803"/>
            <a:ext cx="5929828" cy="369332"/>
          </a:xfrm>
          <a:prstGeom prst="rect">
            <a:avLst/>
          </a:prstGeom>
          <a:noFill/>
          <a:ln>
            <a:solidFill>
              <a:srgbClr val="3115F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en-US" altLang="ko-KR" b="1" dirty="0" smtClean="0">
                <a:solidFill>
                  <a:srgbClr val="FF0000"/>
                </a:solidFill>
              </a:rPr>
              <a:t>10</a:t>
            </a:r>
            <a:r>
              <a:rPr lang="ko-KR" altLang="en-US" b="1" dirty="0" smtClean="0">
                <a:solidFill>
                  <a:srgbClr val="FF0000"/>
                </a:solidFill>
              </a:rPr>
              <a:t>년 후 </a:t>
            </a:r>
            <a:r>
              <a:rPr lang="en-US" altLang="ko-KR" b="1" dirty="0" smtClean="0">
                <a:solidFill>
                  <a:srgbClr val="FF0000"/>
                </a:solidFill>
              </a:rPr>
              <a:t>520 </a:t>
            </a:r>
            <a:r>
              <a:rPr lang="ko-KR" altLang="en-US" b="1" dirty="0" smtClean="0">
                <a:solidFill>
                  <a:srgbClr val="FF0000"/>
                </a:solidFill>
              </a:rPr>
              <a:t>여명</a:t>
            </a:r>
            <a:r>
              <a:rPr lang="en-US" altLang="ko-KR" b="1" dirty="0" smtClean="0">
                <a:solidFill>
                  <a:srgbClr val="FF0000"/>
                </a:solidFill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</a:rPr>
              <a:t>전체의 약 </a:t>
            </a:r>
            <a:r>
              <a:rPr lang="en-US" altLang="ko-KR" b="1" dirty="0" smtClean="0">
                <a:solidFill>
                  <a:srgbClr val="FF0000"/>
                </a:solidFill>
              </a:rPr>
              <a:t>40%)</a:t>
            </a:r>
            <a:r>
              <a:rPr lang="ko-KR" altLang="en-US" b="1" dirty="0" smtClean="0">
                <a:solidFill>
                  <a:srgbClr val="FF0000"/>
                </a:solidFill>
              </a:rPr>
              <a:t>이 정년 퇴직 대상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42844" y="714356"/>
          <a:ext cx="8572560" cy="5850437"/>
        </p:xfrm>
        <a:graphic>
          <a:graphicData uri="http://schemas.openxmlformats.org/drawingml/2006/table">
            <a:tbl>
              <a:tblPr/>
              <a:tblGrid>
                <a:gridCol w="1443079"/>
                <a:gridCol w="1262037"/>
                <a:gridCol w="938222"/>
                <a:gridCol w="1000132"/>
                <a:gridCol w="1000132"/>
                <a:gridCol w="1071570"/>
                <a:gridCol w="1000132"/>
                <a:gridCol w="857256"/>
              </a:tblGrid>
              <a:tr h="365459">
                <a:tc gridSpan="8">
                  <a:txBody>
                    <a:bodyPr/>
                    <a:lstStyle/>
                    <a:p>
                      <a:endParaRPr lang="ko-KR" sz="900" kern="100" dirty="0">
                        <a:latin typeface="맑은 고딕"/>
                        <a:ea typeface="맑은 고딕"/>
                      </a:endParaRPr>
                    </a:p>
                  </a:txBody>
                  <a:tcPr marL="59929" marR="59929" marT="16451" marB="164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91797">
                <a:tc gridSpan="2">
                  <a:txBody>
                    <a:bodyPr/>
                    <a:lstStyle/>
                    <a:p>
                      <a:pPr algn="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endParaRPr lang="en-US" sz="1500" b="1" kern="0" dirty="0">
                        <a:solidFill>
                          <a:srgbClr val="000000"/>
                        </a:solidFill>
                        <a:latin typeface="HY동녘M" pitchFamily="18" charset="-127"/>
                        <a:ea typeface="HY동녘M" pitchFamily="18" charset="-127"/>
                        <a:cs typeface="굴림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2012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2013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1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2014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확보율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(%)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96.9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98.1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98.4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99.0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98.2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95.8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93.8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96.6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97.8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95.8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97.3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강의시간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시수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7.9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8.2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9.3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11.2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12.0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11.3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10.7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11.3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10.0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전임교수강의 담당비율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(%)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49.7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52.1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55.9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57.3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61.0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67.5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63.5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63.8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61.7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60.1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60.6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학생 수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명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22.7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22.7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24.3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24.5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24.1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23.1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23.4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22.4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22.1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23.0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23.0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연구비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천원</a:t>
                      </a: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31,579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25,312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36,880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34,520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37,783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36,939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43,271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62,619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70,955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-</a:t>
                      </a:r>
                      <a:endParaRPr lang="ko-KR" sz="1500" b="0" kern="100" dirty="0">
                        <a:solidFill>
                          <a:srgbClr val="3115FD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11029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</a:t>
                      </a: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논문수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1.9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2.3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2.5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1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2.5</a:t>
                      </a:r>
                      <a:endParaRPr lang="ko-KR" sz="1500" b="0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2.5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2.7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0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2.1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500" b="0" kern="100" dirty="0" smtClean="0">
                          <a:latin typeface="HY동녘M" pitchFamily="18" charset="-127"/>
                          <a:ea typeface="HY동녘M" pitchFamily="18" charset="-127"/>
                          <a:cs typeface="Times New Roman"/>
                        </a:rPr>
                        <a:t>-</a:t>
                      </a:r>
                      <a:endParaRPr lang="ko-KR" sz="1500" b="0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59929" marR="59929" marT="16451" marB="1645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9237">
                <a:tc gridSpan="8">
                  <a:txBody>
                    <a:bodyPr/>
                    <a:lstStyle/>
                    <a:p>
                      <a:endParaRPr lang="ko-KR" sz="900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59929" marR="59929" marT="16451" marB="1645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1"/>
          <p:cNvSpPr txBox="1">
            <a:spLocks/>
          </p:cNvSpPr>
          <p:nvPr/>
        </p:nvSpPr>
        <p:spPr>
          <a:xfrm>
            <a:off x="142844" y="-24"/>
            <a:ext cx="85439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Y동녘M" pitchFamily="18" charset="-127"/>
                <a:ea typeface="HY동녘M" pitchFamily="18" charset="-127"/>
                <a:cs typeface="+mj-cs"/>
              </a:rPr>
              <a:t> </a:t>
            </a:r>
            <a:r>
              <a:rPr kumimoji="0" lang="ko-KR" alt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동녘M" pitchFamily="18" charset="-127"/>
                <a:ea typeface="HY동녘M" pitchFamily="18" charset="-127"/>
                <a:cs typeface="+mj-cs"/>
              </a:rPr>
              <a:t>교육 및 연구 현황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Y동녘M" pitchFamily="18" charset="-127"/>
              <a:ea typeface="HY동녘M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ko-KR" altLang="en-US" sz="2800" b="1" dirty="0" err="1" smtClean="0">
                <a:latin typeface="HY동녘M" pitchFamily="18" charset="-127"/>
                <a:ea typeface="HY동녘M" pitchFamily="18" charset="-127"/>
              </a:rPr>
              <a:t>강릉원주대와</a:t>
            </a:r>
            <a:r>
              <a:rPr lang="ko-KR" altLang="en-US" sz="2800" b="1" dirty="0" smtClean="0">
                <a:latin typeface="HY동녘M" pitchFamily="18" charset="-127"/>
                <a:ea typeface="HY동녘M" pitchFamily="18" charset="-127"/>
              </a:rPr>
              <a:t> 강원대 학과 현황</a:t>
            </a:r>
            <a: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인문예술학 계열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146221"/>
              </p:ext>
            </p:extLst>
          </p:nvPr>
        </p:nvGraphicFramePr>
        <p:xfrm>
          <a:off x="899592" y="1124738"/>
          <a:ext cx="7848871" cy="5184581"/>
        </p:xfrm>
        <a:graphic>
          <a:graphicData uri="http://schemas.openxmlformats.org/drawingml/2006/table">
            <a:tbl>
              <a:tblPr/>
              <a:tblGrid>
                <a:gridCol w="1714007"/>
                <a:gridCol w="542359"/>
                <a:gridCol w="542359"/>
                <a:gridCol w="542359"/>
                <a:gridCol w="542359"/>
                <a:gridCol w="1769431"/>
                <a:gridCol w="549288"/>
                <a:gridCol w="549288"/>
                <a:gridCol w="549288"/>
                <a:gridCol w="548133"/>
              </a:tblGrid>
              <a:tr h="5077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국어국문학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지리교육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국어교육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문화인류학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독어독문학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무용학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불어불문학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음악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영어영문학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미술학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영어교육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영어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생활조형디자인학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멀티디자인학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역사교육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공예조형디자인학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일본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</a:t>
                      </a: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어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패션디자인학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중어중문학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방송미디어과학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한문교육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연극영화학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철학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스토리텔링학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교육학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영상문화학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윤리교육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건축학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(5</a:t>
                      </a: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년제</a:t>
                      </a:r>
                      <a:r>
                        <a:rPr lang="en-US" altLang="ko-KR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일반사회교육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건축디자인학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837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5680" y="71414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ko-KR" altLang="en-US" sz="2800" b="1" dirty="0" err="1" smtClean="0">
                <a:latin typeface="HY동녘M" pitchFamily="18" charset="-127"/>
                <a:ea typeface="HY동녘M" pitchFamily="18" charset="-127"/>
              </a:rPr>
              <a:t>강릉원주대와</a:t>
            </a:r>
            <a:r>
              <a:rPr lang="ko-KR" altLang="en-US" sz="2800" b="1" dirty="0" smtClean="0">
                <a:latin typeface="HY동녘M" pitchFamily="18" charset="-127"/>
                <a:ea typeface="HY동녘M" pitchFamily="18" charset="-127"/>
              </a:rPr>
              <a:t> 강원대 학과 현황</a:t>
            </a:r>
            <a: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사회과학 계열</a:t>
            </a:r>
            <a:r>
              <a:rPr lang="en-US" altLang="ko-KR" sz="2800" dirty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4305803"/>
              </p:ext>
            </p:extLst>
          </p:nvPr>
        </p:nvGraphicFramePr>
        <p:xfrm>
          <a:off x="611560" y="1052736"/>
          <a:ext cx="8064898" cy="5040555"/>
        </p:xfrm>
        <a:graphic>
          <a:graphicData uri="http://schemas.openxmlformats.org/drawingml/2006/table">
            <a:tbl>
              <a:tblPr/>
              <a:tblGrid>
                <a:gridCol w="1761086"/>
                <a:gridCol w="557182"/>
                <a:gridCol w="557182"/>
                <a:gridCol w="557182"/>
                <a:gridCol w="557182"/>
                <a:gridCol w="1817880"/>
                <a:gridCol w="564301"/>
                <a:gridCol w="564301"/>
                <a:gridCol w="564301"/>
                <a:gridCol w="564301"/>
              </a:tblGrid>
              <a:tr h="3877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경영학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신문방송학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회계학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심리학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경제학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정치외교학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지역경제학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행정학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무역학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자치행정학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국제무역학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공공행정학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국제통상학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산림경영학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관광경영학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농업자원경제학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관광학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사회복지학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부동산학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복지학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도시계획부동산학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다문화학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3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사회학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법학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26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smtClean="0">
                <a:solidFill>
                  <a:srgbClr val="FF0000"/>
                </a:solidFill>
              </a:rPr>
              <a:t>   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목   차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7584" y="1556792"/>
            <a:ext cx="7787208" cy="4513704"/>
          </a:xfrm>
        </p:spPr>
        <p:txBody>
          <a:bodyPr>
            <a:noAutofit/>
          </a:bodyPr>
          <a:lstStyle/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조사의  배경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조사의  목적 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조사 방법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조사 결과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맺는 말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향후 일정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sz="2400" b="1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7688" y="71414"/>
            <a:ext cx="8614792" cy="693290"/>
          </a:xfrm>
        </p:spPr>
        <p:txBody>
          <a:bodyPr>
            <a:normAutofit fontScale="90000"/>
          </a:bodyPr>
          <a:lstStyle/>
          <a:p>
            <a:r>
              <a:rPr lang="ko-KR" altLang="en-US" sz="2800" b="1" dirty="0" err="1" smtClean="0">
                <a:latin typeface="HY동녘M" pitchFamily="18" charset="-127"/>
                <a:ea typeface="HY동녘M" pitchFamily="18" charset="-127"/>
              </a:rPr>
              <a:t>강릉원주대와</a:t>
            </a:r>
            <a:r>
              <a:rPr lang="ko-KR" altLang="en-US" sz="2800" b="1" dirty="0" smtClean="0">
                <a:latin typeface="HY동녘M" pitchFamily="18" charset="-127"/>
                <a:ea typeface="HY동녘M" pitchFamily="18" charset="-127"/>
              </a:rPr>
              <a:t> 강원대 학과 현황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자연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-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의료보건 계열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1915396"/>
              </p:ext>
            </p:extLst>
          </p:nvPr>
        </p:nvGraphicFramePr>
        <p:xfrm>
          <a:off x="539552" y="836712"/>
          <a:ext cx="8280920" cy="2682240"/>
        </p:xfrm>
        <a:graphic>
          <a:graphicData uri="http://schemas.openxmlformats.org/drawingml/2006/table">
            <a:tbl>
              <a:tblPr/>
              <a:tblGrid>
                <a:gridCol w="1808258"/>
                <a:gridCol w="572106"/>
                <a:gridCol w="572106"/>
                <a:gridCol w="572106"/>
                <a:gridCol w="572106"/>
                <a:gridCol w="1866574"/>
                <a:gridCol w="579416"/>
                <a:gridCol w="579416"/>
                <a:gridCol w="579416"/>
                <a:gridCol w="579416"/>
              </a:tblGrid>
              <a:tr h="3060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물리학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지구물리학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생명과학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지질학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생물학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대기환경학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생화학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화학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수학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화학신소재학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수학교육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과학교육학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정보통계학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분자생명과학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2832267"/>
              </p:ext>
            </p:extLst>
          </p:nvPr>
        </p:nvGraphicFramePr>
        <p:xfrm>
          <a:off x="539554" y="3645026"/>
          <a:ext cx="8280919" cy="3024333"/>
        </p:xfrm>
        <a:graphic>
          <a:graphicData uri="http://schemas.openxmlformats.org/drawingml/2006/table">
            <a:tbl>
              <a:tblPr/>
              <a:tblGrid>
                <a:gridCol w="1808258"/>
                <a:gridCol w="572106"/>
                <a:gridCol w="572106"/>
                <a:gridCol w="572106"/>
                <a:gridCol w="572106"/>
                <a:gridCol w="1866573"/>
                <a:gridCol w="579416"/>
                <a:gridCol w="579416"/>
                <a:gridCol w="579416"/>
                <a:gridCol w="579416"/>
              </a:tblGrid>
              <a:tr h="3360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의학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유아교육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치의학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안경광학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약학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응급구조학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수의학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작업치료학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간호학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스포츠과학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치위생학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smtClean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레저스포츠학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물리치료학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체육학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방사선학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26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5680" y="71414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ko-KR" altLang="en-US" sz="2800" b="1" dirty="0" err="1" smtClean="0">
                <a:latin typeface="HY동녘M" pitchFamily="18" charset="-127"/>
                <a:ea typeface="HY동녘M" pitchFamily="18" charset="-127"/>
              </a:rPr>
              <a:t>강릉원주대와</a:t>
            </a:r>
            <a:r>
              <a:rPr lang="ko-KR" altLang="en-US" sz="2800" b="1" dirty="0" smtClean="0">
                <a:latin typeface="HY동녘M" pitchFamily="18" charset="-127"/>
                <a:ea typeface="HY동녘M" pitchFamily="18" charset="-127"/>
              </a:rPr>
              <a:t> 강원대 학과 현황</a:t>
            </a:r>
            <a: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b="1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응용생명 계열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1618440"/>
              </p:ext>
            </p:extLst>
          </p:nvPr>
        </p:nvGraphicFramePr>
        <p:xfrm>
          <a:off x="539552" y="980728"/>
          <a:ext cx="8352927" cy="5400594"/>
        </p:xfrm>
        <a:graphic>
          <a:graphicData uri="http://schemas.openxmlformats.org/drawingml/2006/table">
            <a:tbl>
              <a:tblPr/>
              <a:tblGrid>
                <a:gridCol w="1823983"/>
                <a:gridCol w="577081"/>
                <a:gridCol w="577081"/>
                <a:gridCol w="577081"/>
                <a:gridCol w="577081"/>
                <a:gridCol w="1882804"/>
                <a:gridCol w="584454"/>
                <a:gridCol w="584454"/>
                <a:gridCol w="584454"/>
                <a:gridCol w="584454"/>
              </a:tblGrid>
              <a:tr h="3000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생물공학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사료생산과학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식물자원응용과학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축산식품과학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식물생명과학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동물생명공학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원예학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생명건강공학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응용생물학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시스템면역과학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시설농업학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의생명공학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농생명산업학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바이오시스템공학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환경학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식품생명공학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바이오자원환경학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생약자원개발학과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산림자원학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가정교육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산림환경보호학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식품영양학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산림바이오소재공학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식품가공유통학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제지공학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해양식품공학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조경학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해양자원육성학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환경조경학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해양생물공학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생물의소재공학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해양분자생명공학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축산과학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8575" marR="68575" marT="34288" marB="342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26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5680" y="71414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ko-KR" altLang="en-US" sz="2800" dirty="0" err="1" smtClean="0">
                <a:latin typeface="HY동녘M" pitchFamily="18" charset="-127"/>
                <a:ea typeface="HY동녘M" pitchFamily="18" charset="-127"/>
              </a:rPr>
              <a:t>강릉원주대와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 강원대 학과 현황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/>
            </a:r>
            <a:br>
              <a:rPr lang="en-US" altLang="ko-KR" sz="2800" dirty="0" smtClean="0">
                <a:latin typeface="HY동녘M" pitchFamily="18" charset="-127"/>
                <a:ea typeface="HY동녘M" pitchFamily="18" charset="-127"/>
              </a:rPr>
            </a:b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2800" dirty="0" smtClean="0">
                <a:latin typeface="HY동녘M" pitchFamily="18" charset="-127"/>
                <a:ea typeface="HY동녘M" pitchFamily="18" charset="-127"/>
              </a:rPr>
              <a:t>공학 계열</a:t>
            </a:r>
            <a:r>
              <a:rPr lang="en-US" altLang="ko-KR" sz="2800" dirty="0" smtClean="0">
                <a:latin typeface="HY동녘M" pitchFamily="18" charset="-127"/>
                <a:ea typeface="HY동녘M" pitchFamily="18" charset="-127"/>
              </a:rPr>
              <a:t>)</a:t>
            </a:r>
            <a:endParaRPr lang="ko-KR" altLang="en-US" sz="2800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1581978"/>
              </p:ext>
            </p:extLst>
          </p:nvPr>
        </p:nvGraphicFramePr>
        <p:xfrm>
          <a:off x="539552" y="980728"/>
          <a:ext cx="8424937" cy="5544623"/>
        </p:xfrm>
        <a:graphic>
          <a:graphicData uri="http://schemas.openxmlformats.org/drawingml/2006/table">
            <a:tbl>
              <a:tblPr/>
              <a:tblGrid>
                <a:gridCol w="1839706"/>
                <a:gridCol w="582056"/>
                <a:gridCol w="582056"/>
                <a:gridCol w="582056"/>
                <a:gridCol w="582056"/>
                <a:gridCol w="1899035"/>
                <a:gridCol w="589493"/>
                <a:gridCol w="589493"/>
                <a:gridCol w="589493"/>
                <a:gridCol w="589493"/>
              </a:tblGrid>
              <a:tr h="281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학 과 명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춘천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삼척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강릉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원주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791"/>
                    </a:solidFill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나노응용공학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멀티미디어공학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건축공학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정보기술공학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기계의용공학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정보통신공학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2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기계메카트로닉스공학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산업공학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메카트로닉스공학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사회기반시스템공학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화학공학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산업경영공학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자원공학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기계공학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토목공학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기계자동차공학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환경공학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해양건설시스템공학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지역건설공학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에너지자원공학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전기공학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생명화학공학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전기전자공학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재료금속공학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전자공학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신소재공학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전자통신공학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세라믹신소재학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전자정보통신학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신소재금속공학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컴퓨터정보통신공학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소방방재학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컴퓨터과학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자동차공학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컴퓨터공학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kern="0" spc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o</a:t>
                      </a:r>
                      <a:endParaRPr 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2571" marR="62571" marT="31285" marB="3128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26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동녘M" pitchFamily="18" charset="-127"/>
                <a:ea typeface="HY동녘M" pitchFamily="18" charset="-127"/>
              </a:rPr>
              <a:t>맺</a:t>
            </a:r>
            <a:r>
              <a:rPr lang="ko-KR" altLang="en-US" dirty="0" smtClean="0">
                <a:latin typeface="HY동녘M" pitchFamily="18" charset="-127"/>
                <a:ea typeface="HY동녘M" pitchFamily="18" charset="-127"/>
              </a:rPr>
              <a:t> 는 말</a:t>
            </a:r>
            <a:endParaRPr lang="ko-KR" altLang="en-US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82453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ko-KR" altLang="en-US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통합</a:t>
            </a:r>
            <a:r>
              <a:rPr lang="en-US" altLang="ko-KR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후 </a:t>
            </a:r>
            <a:r>
              <a:rPr lang="ko-KR" altLang="en-US" sz="7200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강릉원주대는</a:t>
            </a:r>
            <a:r>
              <a:rPr lang="ko-KR" altLang="en-US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강원대에 비하여 </a:t>
            </a:r>
            <a:r>
              <a:rPr lang="ko-KR" altLang="en-US" sz="72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재적생과 재학생 숫자가</a:t>
            </a:r>
            <a:r>
              <a:rPr lang="en-US" altLang="ko-KR" sz="72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72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더 많이 증가</a:t>
            </a:r>
            <a:r>
              <a:rPr lang="ko-KR" altLang="en-US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한 긍정적 변화를 보임</a:t>
            </a:r>
            <a:r>
              <a:rPr lang="en-US" altLang="ko-KR" sz="72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.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ko-KR" altLang="en-US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내신 </a:t>
            </a:r>
            <a:r>
              <a:rPr lang="ko-KR" altLang="en-US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및</a:t>
            </a:r>
            <a:r>
              <a:rPr lang="en-US" altLang="ko-KR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수능성적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강릉 </a:t>
            </a:r>
            <a:r>
              <a:rPr lang="ko-KR" altLang="en-US" sz="72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원주대는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지속적 향상 경향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. </a:t>
            </a:r>
          </a:p>
          <a:p>
            <a:pPr>
              <a:lnSpc>
                <a:spcPct val="120000"/>
              </a:lnSpc>
              <a:buNone/>
            </a:pP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반면 강원대 춘천 캠퍼스는 통합 효과 미미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입시경쟁률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통합 후 상승하다가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2011(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강원대 춘천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), 2012(</a:t>
            </a:r>
            <a:r>
              <a:rPr lang="ko-KR" altLang="en-US" sz="72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강릉원주대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이후 다시 하락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/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주춤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.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강원대 삼척캠퍼스는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2010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이후 지속적 하락</a:t>
            </a: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ko-KR" altLang="en-US" sz="72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수도권 학생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비율 상승 추세</a:t>
            </a: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교수 연령 분포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10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내 약 </a:t>
            </a:r>
            <a:r>
              <a:rPr lang="en-US" altLang="ko-KR" sz="72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40%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정년 퇴직</a:t>
            </a: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   </a:t>
            </a:r>
            <a:r>
              <a:rPr lang="ko-KR" altLang="en-US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장기적 구조 조정 및 발전 계획 수립 시 고려</a:t>
            </a: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20000"/>
              </a:lnSpc>
              <a:buNone/>
            </a:pPr>
            <a:endParaRPr lang="en-US" altLang="ko-KR" sz="72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72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endParaRPr lang="en-US" altLang="ko-KR" sz="7200" b="1" dirty="0" smtClean="0">
              <a:solidFill>
                <a:srgbClr val="F81A5F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dirty="0" smtClean="0">
              <a:solidFill>
                <a:srgbClr val="3115FD"/>
              </a:solidFill>
              <a:latin typeface="+mn-ea"/>
            </a:endParaRP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 flipV="1">
            <a:off x="5364088" y="5229200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동녘M" pitchFamily="18" charset="-127"/>
                <a:ea typeface="HY동녘M" pitchFamily="18" charset="-127"/>
              </a:rPr>
              <a:t>맺</a:t>
            </a:r>
            <a:r>
              <a:rPr lang="ko-KR" altLang="en-US" dirty="0" smtClean="0">
                <a:latin typeface="HY동녘M" pitchFamily="18" charset="-127"/>
                <a:ea typeface="HY동녘M" pitchFamily="18" charset="-127"/>
              </a:rPr>
              <a:t> 는 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통합 후 교명</a:t>
            </a:r>
            <a:r>
              <a:rPr lang="en-US" altLang="ko-KR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교육 및 재정 여건</a:t>
            </a:r>
            <a:r>
              <a:rPr lang="en-US" altLang="ko-KR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교수 및 교직원 복지</a:t>
            </a:r>
            <a:r>
              <a:rPr lang="en-US" altLang="ko-KR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구성원간의 융합 및 만족도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등 기타 환경 변화에 대한 조사 추가 보완</a:t>
            </a:r>
            <a:endParaRPr lang="en-US" altLang="ko-KR" sz="16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6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통합 시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정부의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재정 지원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여부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중요</a:t>
            </a:r>
            <a:endParaRPr lang="en-US" altLang="ko-KR" sz="16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6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통합 시 </a:t>
            </a:r>
            <a:r>
              <a:rPr lang="ko-KR" altLang="en-US" sz="16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부작용 최소화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를 위한 </a:t>
            </a:r>
            <a:r>
              <a:rPr lang="ko-KR" altLang="en-US" sz="16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중장기적 </a:t>
            </a:r>
            <a:r>
              <a:rPr lang="ko-KR" altLang="en-US" sz="16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발전 계획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수립 및 대책 마련 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필요</a:t>
            </a:r>
            <a:endParaRPr lang="en-US" altLang="ko-KR" sz="16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600" b="1" dirty="0" smtClean="0">
              <a:solidFill>
                <a:srgbClr val="3115FD"/>
              </a:solidFill>
              <a:latin typeface="HY동녘B" pitchFamily="18" charset="-127"/>
              <a:ea typeface="HY동녘B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강원도 지역 국립 대학과의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상호 협력</a:t>
            </a:r>
            <a:r>
              <a:rPr lang="en-US" altLang="ko-KR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/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공생</a:t>
            </a:r>
            <a:r>
              <a:rPr lang="en-US" altLang="ko-KR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/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발전 방안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은 지속적으로 논의 및 추진되어져야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함</a:t>
            </a:r>
            <a:r>
              <a:rPr lang="en-US" altLang="ko-KR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.</a:t>
            </a:r>
            <a:endParaRPr lang="en-US" altLang="ko-KR" sz="1600" b="1" dirty="0" smtClean="0">
              <a:solidFill>
                <a:srgbClr val="3115FD"/>
              </a:solidFill>
              <a:latin typeface="HY동녘B" pitchFamily="18" charset="-127"/>
              <a:ea typeface="HY동녘B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600" b="1" dirty="0" smtClean="0">
              <a:solidFill>
                <a:srgbClr val="3115FD"/>
              </a:solidFill>
              <a:latin typeface="HY동녘B" pitchFamily="18" charset="-127"/>
              <a:ea typeface="HY동녘B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통합 대학 또는 연합대학 체제이든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장기적 관점에서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  </a:t>
            </a:r>
            <a:r>
              <a:rPr lang="ko-KR" altLang="en-US" sz="1600" b="1" dirty="0" smtClean="0">
                <a:solidFill>
                  <a:srgbClr val="F81A5F"/>
                </a:solidFill>
                <a:latin typeface="HY동녘B" pitchFamily="18" charset="-127"/>
                <a:ea typeface="HY동녘B" pitchFamily="18" charset="-127"/>
              </a:rPr>
              <a:t>창구는 열어 놓고 진행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하는 것이 </a:t>
            </a:r>
            <a:r>
              <a:rPr lang="ko-KR" altLang="en-US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바람직할 것임</a:t>
            </a:r>
            <a:r>
              <a:rPr lang="en-US" altLang="ko-KR" sz="1600" b="1" dirty="0" smtClean="0">
                <a:solidFill>
                  <a:srgbClr val="3115FD"/>
                </a:solidFill>
                <a:latin typeface="HY동녘B" pitchFamily="18" charset="-127"/>
                <a:ea typeface="HY동녘B" pitchFamily="18" charset="-127"/>
              </a:rPr>
              <a:t>.</a:t>
            </a:r>
            <a:endParaRPr lang="ko-KR" altLang="en-US" sz="1600" dirty="0">
              <a:solidFill>
                <a:srgbClr val="3115FD"/>
              </a:solidFill>
              <a:latin typeface="HY동녘B" pitchFamily="18" charset="-127"/>
              <a:ea typeface="HY동녘B" pitchFamily="18" charset="-127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>
                <a:latin typeface="HY동녘M" pitchFamily="18" charset="-127"/>
                <a:ea typeface="HY동녘M" pitchFamily="18" charset="-127"/>
              </a:rPr>
              <a:t>향후 일정</a:t>
            </a:r>
            <a:endParaRPr lang="ko-KR" altLang="en-US" sz="4000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556792"/>
            <a:ext cx="8643998" cy="45693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설문조사 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2015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 첫째 주</a:t>
            </a:r>
            <a:endParaRPr lang="en-US" altLang="ko-KR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28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보고서 작성 및 배포 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2015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 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31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일</a:t>
            </a:r>
            <a:endParaRPr lang="en-US" altLang="ko-KR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2800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연찬회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발표 자료와 보고서는 교수회 홈페이지에</a:t>
            </a:r>
            <a:endParaRPr lang="en-US" altLang="ko-KR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게시 예정</a:t>
            </a:r>
            <a:endParaRPr lang="ko-KR" altLang="en-US" sz="28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조사의  배경 </a:t>
            </a:r>
            <a:r>
              <a:rPr lang="en-US" altLang="ko-KR" sz="3200" b="1" dirty="0" smtClean="0">
                <a:latin typeface="HY동녘M" pitchFamily="18" charset="-127"/>
                <a:ea typeface="HY동녘M" pitchFamily="18" charset="-127"/>
              </a:rPr>
              <a:t>- I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01166"/>
          </a:xfrm>
        </p:spPr>
        <p:txBody>
          <a:bodyPr>
            <a:noAutofit/>
          </a:bodyPr>
          <a:lstStyle/>
          <a:p>
            <a:pPr fontAlgn="base">
              <a:buFont typeface="Wingdings" pitchFamily="2" charset="2"/>
              <a:buChar char="Ø"/>
            </a:pP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교육부의 국립대학 통합 추진 정책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en-US" altLang="ko-KR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1</a:t>
            </a: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도 </a:t>
            </a:r>
            <a:r>
              <a:rPr lang="en-US" altLang="ko-KR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1</a:t>
            </a: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국립대학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체제 </a:t>
            </a:r>
            <a:endParaRPr lang="en-US" altLang="ko-KR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fontAlgn="base">
              <a:buFont typeface="Wingdings" pitchFamily="2" charset="2"/>
              <a:buChar char="Ø"/>
            </a:pPr>
            <a:endParaRPr lang="ko-KR" altLang="en-US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fontAlgn="base">
              <a:buFont typeface="Wingdings" pitchFamily="2" charset="2"/>
              <a:buChar char="Ø"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2006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강원대학교 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  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삼척대학교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(246</a:t>
            </a:r>
            <a:r>
              <a:rPr lang="ko-KR" altLang="en-US" sz="18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억원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2007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</a:t>
            </a: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강릉대학교  </a:t>
            </a:r>
            <a:r>
              <a:rPr lang="en-US" altLang="ko-KR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+   </a:t>
            </a:r>
            <a:r>
              <a:rPr lang="ko-KR" altLang="en-US" sz="1800" b="1" dirty="0" err="1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원주대</a:t>
            </a: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(205</a:t>
            </a:r>
            <a:r>
              <a:rPr lang="ko-KR" altLang="en-US" sz="18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억원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fontAlgn="base">
              <a:buNone/>
            </a:pPr>
            <a:endParaRPr lang="ko-KR" altLang="en-US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fontAlgn="base">
              <a:buClr>
                <a:srgbClr val="3115FD"/>
              </a:buClr>
              <a:buFont typeface="Wingdings" pitchFamily="2" charset="2"/>
              <a:buChar char="Ø"/>
            </a:pP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기타 타 지역 통합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- 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부산대학교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(2006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부산대학교 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밀양대학교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- 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공주대학교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(1992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예산농업전문대 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+ 2001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</a:t>
            </a:r>
            <a:r>
              <a:rPr lang="ko-KR" altLang="en-US" sz="18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공주문화대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  2005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</a:t>
            </a:r>
            <a:r>
              <a:rPr lang="ko-KR" altLang="en-US" sz="18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천안공업대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- 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한국교통대학교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(2012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충주대학교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한국철도대학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fontAlgn="base">
              <a:buNone/>
            </a:pP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- 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경북대학교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(2008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경북대학교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+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상주대학교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endParaRPr lang="en-US" altLang="ko-KR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fontAlgn="base">
              <a:buFont typeface="Wingdings" pitchFamily="2" charset="2"/>
              <a:buChar char="Ø"/>
            </a:pPr>
            <a:endParaRPr lang="en-US" altLang="ko-KR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 fontAlgn="base">
              <a:buClr>
                <a:srgbClr val="3115FD"/>
              </a:buClr>
              <a:buFont typeface="Wingdings" pitchFamily="2" charset="2"/>
              <a:buChar char="Ø"/>
            </a:pP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경남  </a:t>
            </a:r>
            <a:r>
              <a:rPr lang="en-US" altLang="ko-KR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lang="ko-KR" altLang="en-US" sz="18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개 국립대학들 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lang="ko-KR" altLang="en-US" sz="1800" b="1" u="sng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경상대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창원대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1800" b="1" dirty="0" err="1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경남과기대</a:t>
            </a:r>
            <a:r>
              <a:rPr lang="en-US" altLang="ko-KR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  <a:r>
              <a:rPr lang="ko-KR" altLang="en-US" sz="18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통합 논의 중</a:t>
            </a:r>
            <a:endParaRPr lang="en-US" altLang="ko-KR" sz="1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sz="16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sz="16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조사의  배경 </a:t>
            </a:r>
            <a:r>
              <a:rPr lang="en-US" altLang="ko-KR" sz="3200" b="1" dirty="0" smtClean="0">
                <a:latin typeface="HY동녘M" pitchFamily="18" charset="-127"/>
                <a:ea typeface="HY동녘M" pitchFamily="18" charset="-127"/>
              </a:rPr>
              <a:t>- II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도내 학령 인구 감소 및 타지 입학생 증가 등 여건이 불리한 강원도 내 국립대학들끼리 통합을 포함하여 다양한 학교 발전 방안을 모색할 필요가 있음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Font typeface="Wingdings" pitchFamily="2" charset="2"/>
              <a:buChar char="Ø"/>
            </a:pP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4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기존 국립대 통폐합의 문제점 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구성원간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대학과 지역간 갈등 야기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유사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·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중복 학과간의 통폐합 부진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원거리 복수 캠퍼스 운영에 따른 비효율 등</a:t>
            </a:r>
            <a:endParaRPr lang="en-US" altLang="ko-KR" sz="24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None/>
            </a:pP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   </a:t>
            </a:r>
            <a:r>
              <a:rPr lang="en-US" altLang="ko-KR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향후 </a:t>
            </a:r>
            <a:r>
              <a:rPr lang="ko-KR" altLang="en-US" sz="2400" b="1" u="sng" dirty="0" smtClean="0">
                <a:solidFill>
                  <a:srgbClr val="F81A5F"/>
                </a:solidFill>
                <a:latin typeface="HY동녘M" pitchFamily="18" charset="-127"/>
                <a:ea typeface="HY동녘M" pitchFamily="18" charset="-127"/>
              </a:rPr>
              <a:t>시행 착오를 최소화</a:t>
            </a:r>
            <a:r>
              <a:rPr lang="ko-KR" altLang="en-US" sz="2400" b="1" u="sng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하기 위한 자료 요구됨 </a:t>
            </a:r>
            <a:endParaRPr lang="en-US" altLang="ko-KR" sz="2400" b="1" u="sng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None/>
            </a:pPr>
            <a:endParaRPr lang="en-US" altLang="ko-KR" sz="2400" b="1" u="sng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도내 통합 대학의 효과 파악 및 실태 조사를 통하여 </a:t>
            </a:r>
            <a:r>
              <a:rPr lang="ko-KR" altLang="en-US" sz="24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통합 필요성 여부를 판단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할</a:t>
            </a:r>
            <a:r>
              <a:rPr lang="ko-KR" altLang="en-US" sz="24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24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수 있도록 관련 기초 자료를 </a:t>
            </a:r>
            <a:r>
              <a:rPr lang="ko-KR" altLang="en-US" sz="24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학내 구성원들께 제시할 필요</a:t>
            </a:r>
            <a:r>
              <a:rPr lang="en-US" altLang="ko-KR" sz="24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endParaRPr lang="ko-KR" altLang="en-US" sz="2400" b="1" dirty="0" smtClean="0">
              <a:solidFill>
                <a:srgbClr val="FF0000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>
            <a:off x="1043608" y="4229596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조사의 목적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endParaRPr lang="en-US" altLang="ko-KR" sz="28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강릉원주대학교와 강원대학교의 통합 전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lang="en-US" altLang="ko-KR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2007, 2006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)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과 후의 </a:t>
            </a:r>
            <a:r>
              <a:rPr lang="ko-KR" altLang="en-US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시설</a:t>
            </a:r>
            <a:r>
              <a:rPr lang="en-US" altLang="ko-KR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학생</a:t>
            </a:r>
            <a:r>
              <a:rPr lang="en-US" altLang="ko-KR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,</a:t>
            </a:r>
            <a:r>
              <a:rPr lang="ko-KR" altLang="en-US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교직원</a:t>
            </a:r>
            <a:r>
              <a:rPr lang="en-US" altLang="ko-KR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교육</a:t>
            </a:r>
            <a:r>
              <a:rPr lang="en-US" altLang="ko-KR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ko-KR" altLang="en-US" sz="2800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및 연구</a:t>
            </a:r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와 관련된 지표 변화의 조사와 분석</a:t>
            </a:r>
            <a:r>
              <a:rPr lang="en-US" altLang="ko-KR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</a:p>
          <a:p>
            <a:endParaRPr lang="ko-KR" altLang="en-US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r>
              <a:rPr lang="ko-KR" altLang="en-US" sz="2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향후 교육여건 및 환경의 변화에 능동적으로 대처할 수 있는 방안을 모색하기 위한 판단 자료 제공</a:t>
            </a:r>
            <a:endParaRPr lang="en-US" altLang="ko-KR" sz="2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2800" dirty="0" smtClean="0">
              <a:solidFill>
                <a:srgbClr val="3115FD"/>
              </a:solidFill>
            </a:endParaRPr>
          </a:p>
          <a:p>
            <a:endParaRPr lang="en-US" altLang="ko-KR" sz="2800" dirty="0" smtClean="0">
              <a:solidFill>
                <a:srgbClr val="3115FD"/>
              </a:solidFill>
            </a:endParaRPr>
          </a:p>
          <a:p>
            <a:endParaRPr lang="ko-KR" altLang="en-US" sz="2800" dirty="0">
              <a:solidFill>
                <a:srgbClr val="3115F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조사 위원 및 역할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95536" y="1916831"/>
          <a:ext cx="8286811" cy="4464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988864"/>
                <a:gridCol w="4857787"/>
              </a:tblGrid>
              <a:tr h="865217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>
                          <a:latin typeface="HY동녘M" pitchFamily="18" charset="-127"/>
                          <a:ea typeface="HY동녘M" pitchFamily="18" charset="-127"/>
                        </a:rPr>
                        <a:t>위원장</a:t>
                      </a:r>
                      <a:endParaRPr lang="ko-KR" altLang="en-US" sz="2400" b="1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이근택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생명과학대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  <a:endParaRPr lang="ko-KR" altLang="en-US" sz="23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/>
                </a:tc>
              </a:tr>
              <a:tr h="1199760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>
                          <a:latin typeface="HY동녘M" pitchFamily="18" charset="-127"/>
                          <a:ea typeface="HY동녘M" pitchFamily="18" charset="-127"/>
                        </a:rPr>
                        <a:t>자문위원</a:t>
                      </a:r>
                      <a:endParaRPr lang="ko-KR" altLang="en-US" sz="2400" b="1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이현모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인문대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안택식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사회대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유병진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생과대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최충현 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자연대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  <a:endParaRPr lang="ko-KR" altLang="en-US" sz="23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/>
                </a:tc>
              </a:tr>
              <a:tr h="1199760">
                <a:tc row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400" b="1" dirty="0" smtClean="0">
                          <a:latin typeface="HY동녘M" pitchFamily="18" charset="-127"/>
                          <a:ea typeface="HY동녘M" pitchFamily="18" charset="-127"/>
                        </a:rPr>
                        <a:t>자료 </a:t>
                      </a:r>
                      <a:endParaRPr lang="en-US" altLang="ko-KR" sz="2400" b="1" dirty="0" smtClean="0">
                        <a:latin typeface="HY동녘M" pitchFamily="18" charset="-127"/>
                        <a:ea typeface="HY동녘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400" b="1" dirty="0" smtClean="0">
                          <a:latin typeface="HY동녘M" pitchFamily="18" charset="-127"/>
                          <a:ea typeface="HY동녘M" pitchFamily="18" charset="-127"/>
                        </a:rPr>
                        <a:t>수집 및 분석</a:t>
                      </a:r>
                      <a:endParaRPr lang="ko-KR" altLang="en-US" sz="2400" b="1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err="1" smtClean="0">
                          <a:latin typeface="HY동녘M" pitchFamily="18" charset="-127"/>
                          <a:ea typeface="HY동녘M" pitchFamily="18" charset="-127"/>
                        </a:rPr>
                        <a:t>강릉원주대</a:t>
                      </a:r>
                      <a:endParaRPr lang="ko-KR" altLang="en-US" sz="2400" b="1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유병진</a:t>
                      </a:r>
                      <a:r>
                        <a:rPr lang="en-US" altLang="ko-KR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u="sng" dirty="0" err="1" smtClean="0">
                          <a:latin typeface="HY동녘M" pitchFamily="18" charset="-127"/>
                          <a:ea typeface="HY동녘M" pitchFamily="18" charset="-127"/>
                        </a:rPr>
                        <a:t>생과대</a:t>
                      </a:r>
                      <a:r>
                        <a:rPr lang="en-US" altLang="ko-KR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이지영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예체대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서길희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보건복지대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이영훈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자연대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  <a:endParaRPr lang="ko-KR" altLang="en-US" sz="23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/>
                </a:tc>
              </a:tr>
              <a:tr h="119976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>
                          <a:latin typeface="HY동녘M" pitchFamily="18" charset="-127"/>
                          <a:ea typeface="HY동녘M" pitchFamily="18" charset="-127"/>
                        </a:rPr>
                        <a:t>강원대</a:t>
                      </a:r>
                      <a:endParaRPr lang="ko-KR" altLang="en-US" sz="2400" b="1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최충현 </a:t>
                      </a:r>
                      <a:r>
                        <a:rPr lang="en-US" altLang="ko-KR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자연대</a:t>
                      </a:r>
                      <a:r>
                        <a:rPr lang="en-US" altLang="ko-KR" sz="2300" u="sng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정기명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치대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이준동 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err="1" smtClean="0">
                          <a:latin typeface="HY동녘M" pitchFamily="18" charset="-127"/>
                          <a:ea typeface="HY동녘M" pitchFamily="18" charset="-127"/>
                        </a:rPr>
                        <a:t>과기대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), 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염승호 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2300" dirty="0" smtClean="0">
                          <a:latin typeface="HY동녘M" pitchFamily="18" charset="-127"/>
                          <a:ea typeface="HY동녘M" pitchFamily="18" charset="-127"/>
                        </a:rPr>
                        <a:t>공대</a:t>
                      </a:r>
                      <a:r>
                        <a:rPr lang="en-US" altLang="ko-KR" sz="2300" dirty="0" smtClean="0"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  <a:endParaRPr lang="ko-KR" altLang="en-US" sz="23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 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자료 조사  방법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96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1. </a:t>
            </a:r>
            <a:r>
              <a:rPr lang="ko-KR" altLang="en-US" sz="96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자료 </a:t>
            </a:r>
            <a:r>
              <a:rPr lang="en-US" altLang="ko-KR" sz="96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 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88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강릉원주대학교와 </a:t>
            </a:r>
            <a:r>
              <a:rPr lang="ko-KR" altLang="en-US" sz="88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강원대학교의 통계연보 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및 대학공시자료 등</a:t>
            </a:r>
            <a:endParaRPr lang="en-US" altLang="ko-KR" sz="8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endParaRPr lang="en-US" altLang="ko-KR" sz="8800" b="1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96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2. </a:t>
            </a:r>
            <a:r>
              <a:rPr lang="ko-KR" altLang="en-US" sz="96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조사기준 연도</a:t>
            </a:r>
            <a:endParaRPr lang="en-US" altLang="ko-KR" sz="9600" b="1" dirty="0" smtClean="0">
              <a:solidFill>
                <a:srgbClr val="00B050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통합 직전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직후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2012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최근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2014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년까지</a:t>
            </a:r>
            <a:endParaRPr lang="en-US" altLang="ko-KR" sz="8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88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3. </a:t>
            </a:r>
            <a:r>
              <a:rPr lang="ko-KR" altLang="en-US" sz="8800" b="1" dirty="0" smtClean="0">
                <a:solidFill>
                  <a:srgbClr val="00B050"/>
                </a:solidFill>
                <a:latin typeface="HY동녘M" pitchFamily="18" charset="-127"/>
                <a:ea typeface="HY동녘M" pitchFamily="18" charset="-127"/>
              </a:rPr>
              <a:t>조사 기간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  2014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7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 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~   2015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  </a:t>
            </a:r>
            <a:r>
              <a:rPr lang="en-US" altLang="ko-KR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lang="ko-KR" altLang="en-US" sz="88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</a:t>
            </a:r>
            <a:endParaRPr lang="en-US" altLang="ko-KR" sz="8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</a:t>
            </a:r>
            <a:r>
              <a:rPr lang="ko-KR" altLang="en-US" sz="80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자료 수집 </a:t>
            </a:r>
            <a:r>
              <a:rPr lang="en-US" altLang="ko-KR" sz="80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 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2014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8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 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~   2014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en-US" altLang="ko-KR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11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</a:t>
            </a:r>
            <a:endParaRPr lang="en-US" altLang="ko-KR" sz="80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  </a:t>
            </a:r>
            <a:r>
              <a:rPr lang="ko-KR" altLang="en-US" sz="80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자료 분석 </a:t>
            </a:r>
            <a:r>
              <a:rPr lang="en-US" altLang="ko-KR" sz="8000" b="1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:  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2014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en-US" altLang="ko-KR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12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 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~  2015</a:t>
            </a:r>
            <a:r>
              <a:rPr lang="ko-KR" altLang="en-US" sz="8000" dirty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년 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lang="en-US" altLang="ko-KR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2</a:t>
            </a:r>
            <a:r>
              <a:rPr lang="ko-KR" altLang="en-US" sz="8000" dirty="0" smtClean="0">
                <a:solidFill>
                  <a:srgbClr val="3115FD"/>
                </a:solidFill>
                <a:latin typeface="HY동녘M" pitchFamily="18" charset="-127"/>
                <a:ea typeface="HY동녘M" pitchFamily="18" charset="-127"/>
              </a:rPr>
              <a:t>월</a:t>
            </a:r>
            <a:endParaRPr lang="ko-KR" altLang="en-US" sz="80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sz="88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en-US" altLang="ko-KR" sz="8800" dirty="0" smtClean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  <a:p>
            <a:endParaRPr lang="ko-KR" altLang="en-US" sz="2800" dirty="0">
              <a:solidFill>
                <a:srgbClr val="3115FD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ko-KR" altLang="en-US" sz="3200" dirty="0" smtClean="0">
                <a:solidFill>
                  <a:srgbClr val="FF0000"/>
                </a:solidFill>
              </a:rPr>
              <a:t>              </a:t>
            </a:r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조사 항목 및 내용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85720" y="1628801"/>
          <a:ext cx="8429684" cy="5041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42"/>
                <a:gridCol w="4214842"/>
              </a:tblGrid>
              <a:tr h="748482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조사</a:t>
                      </a:r>
                      <a:r>
                        <a:rPr lang="en-US" altLang="ko-KR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 </a:t>
                      </a:r>
                      <a:r>
                        <a:rPr lang="ko-KR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항목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세부조사 내용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CCCCFF"/>
                    </a:solidFill>
                  </a:tcPr>
                </a:tc>
              </a:tr>
              <a:tr h="611329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시설 및 재정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교육 시설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재정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일반 및 기성회계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solidFill>
                          <a:srgbClr val="3115FD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1070611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</a:t>
                      </a:r>
                      <a:r>
                        <a:rPr lang="ko-KR" altLang="en-US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 및</a:t>
                      </a:r>
                      <a:r>
                        <a:rPr lang="ko-KR" sz="20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 </a:t>
                      </a:r>
                      <a:r>
                        <a:rPr lang="ko-KR" sz="20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직원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err="1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단대별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 교수 총원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연령별 분포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재직기간별 분포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직원 연령별 분포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직원 재직기간별 분포</a:t>
                      </a:r>
                      <a:endParaRPr lang="ko-KR" sz="1500" b="1" kern="100" dirty="0">
                        <a:solidFill>
                          <a:srgbClr val="3115FD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1416279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학생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총 정원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 err="1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단대별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 재적학생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외국인 학생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편입생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신입생 경쟁률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 err="1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충원률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출신지역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입학성적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장학금 </a:t>
                      </a:r>
                      <a:r>
                        <a:rPr lang="ko-KR" sz="1500" b="1" kern="0" dirty="0" err="1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수혜율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국외연수 및 교환학생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등록금</a:t>
                      </a:r>
                      <a:endParaRPr lang="ko-KR" sz="1500" b="1" kern="100" dirty="0">
                        <a:solidFill>
                          <a:srgbClr val="3115FD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1070611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20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</a:t>
                      </a:r>
                      <a:endParaRPr lang="ko-KR" sz="20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확보율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강의시간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전임교수 강의담당비율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교수 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학생수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1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인당 연구비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논문실적</a:t>
                      </a:r>
                      <a:r>
                        <a:rPr lang="en-US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, </a:t>
                      </a:r>
                      <a:r>
                        <a:rPr lang="ko-KR" sz="1500" b="1" kern="0" dirty="0">
                          <a:solidFill>
                            <a:srgbClr val="3115FD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해외파견</a:t>
                      </a:r>
                      <a:endParaRPr lang="ko-KR" sz="1500" b="1" kern="100" dirty="0">
                        <a:solidFill>
                          <a:srgbClr val="3115FD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>
                <a:latin typeface="HY동녘M" pitchFamily="18" charset="-127"/>
                <a:ea typeface="HY동녘M" pitchFamily="18" charset="-127"/>
              </a:rPr>
              <a:t>학생 현황</a:t>
            </a:r>
            <a:endParaRPr lang="ko-KR" altLang="en-US" sz="3200" b="1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57156" y="1214422"/>
          <a:ext cx="8572562" cy="4572033"/>
        </p:xfrm>
        <a:graphic>
          <a:graphicData uri="http://schemas.openxmlformats.org/drawingml/2006/table">
            <a:tbl>
              <a:tblPr/>
              <a:tblGrid>
                <a:gridCol w="1549085"/>
                <a:gridCol w="1394262"/>
                <a:gridCol w="1125843"/>
                <a:gridCol w="1125843"/>
                <a:gridCol w="1125843"/>
                <a:gridCol w="1125843"/>
                <a:gridCol w="1125843"/>
              </a:tblGrid>
              <a:tr h="639885">
                <a:tc gridSpan="7">
                  <a:txBody>
                    <a:bodyPr/>
                    <a:lstStyle/>
                    <a:p>
                      <a:endParaRPr lang="ko-KR" sz="900" kern="100" dirty="0">
                        <a:latin typeface="맑은 고딕"/>
                        <a:ea typeface="맑은 고딕"/>
                      </a:endParaRPr>
                    </a:p>
                  </a:txBody>
                  <a:tcPr marL="61032" marR="61032" marT="16754" marB="167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27510">
                <a:tc gridSpan="2">
                  <a:txBody>
                    <a:bodyPr/>
                    <a:lstStyle/>
                    <a:p>
                      <a:r>
                        <a:rPr lang="ko-KR" altLang="en-US" sz="1500" b="1" kern="100" dirty="0" smtClean="0">
                          <a:latin typeface="HY동녘M" pitchFamily="18" charset="-127"/>
                          <a:ea typeface="HY동녘M" pitchFamily="18" charset="-127"/>
                        </a:rPr>
                        <a:t>      연     도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2007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2013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2014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5077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입학정원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altLang="en-US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명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1,584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2,037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2,048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2,037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07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3,470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4,916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5,036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4,986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077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재적생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altLang="en-US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명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err="1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9,629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10,075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12,090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11,973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5507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21,426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34,434</a:t>
                      </a:r>
                      <a:endParaRPr lang="ko-KR" sz="1500" b="1" kern="10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33,753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34,335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550773">
                <a:tc rowSpan="2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재학생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(</a:t>
                      </a:r>
                      <a:r>
                        <a:rPr lang="ko-KR" altLang="en-US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명</a:t>
                      </a:r>
                      <a:r>
                        <a:rPr lang="en-US" altLang="ko-KR" sz="1500" b="1" kern="0" dirty="0" smtClea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)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강릉원주대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6,447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6,926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8,402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8,310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07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ko-KR" sz="1500" b="1" kern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강원대</a:t>
                      </a:r>
                      <a:endParaRPr lang="ko-KR" sz="1500" b="1" kern="10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14,790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21,152</a:t>
                      </a:r>
                      <a:endParaRPr lang="ko-KR" sz="1500" b="1" kern="10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baseline="0" dirty="0">
                          <a:solidFill>
                            <a:srgbClr val="CC0099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-</a:t>
                      </a:r>
                      <a:endParaRPr lang="ko-KR" sz="1500" b="1" kern="100" baseline="0" dirty="0">
                        <a:solidFill>
                          <a:srgbClr val="CC0099"/>
                        </a:solidFill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21,746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spcAft>
                          <a:spcPts val="0"/>
                        </a:spcAft>
                      </a:pPr>
                      <a:r>
                        <a:rPr lang="en-US" sz="1500" b="1" kern="0" dirty="0">
                          <a:solidFill>
                            <a:srgbClr val="000000"/>
                          </a:solidFill>
                          <a:latin typeface="HY동녘M" pitchFamily="18" charset="-127"/>
                          <a:ea typeface="HY동녘M" pitchFamily="18" charset="-127"/>
                          <a:cs typeface="굴림"/>
                        </a:rPr>
                        <a:t>22,427</a:t>
                      </a:r>
                      <a:endParaRPr lang="ko-KR" sz="1500" b="1" kern="100" dirty="0">
                        <a:latin typeface="HY동녘M" pitchFamily="18" charset="-127"/>
                        <a:ea typeface="HY동녘M" pitchFamily="18" charset="-127"/>
                        <a:cs typeface="Times New Roman"/>
                      </a:endParaRPr>
                    </a:p>
                  </a:txBody>
                  <a:tcPr marL="61032" marR="61032" marT="16754" marB="1675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500" b="1" dirty="0" smtClean="0">
            <a:solidFill>
              <a:srgbClr val="FF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1745</Words>
  <Application>Microsoft Office PowerPoint</Application>
  <PresentationFormat>화면 슬라이드 쇼(4:3)</PresentationFormat>
  <Paragraphs>1198</Paragraphs>
  <Slides>25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27" baseType="lpstr">
      <vt:lpstr>디자인 사용자 지정</vt:lpstr>
      <vt:lpstr>1_디자인 사용자 지정</vt:lpstr>
      <vt:lpstr>도내 통합대학 실태 조사위원회   경과 보고</vt:lpstr>
      <vt:lpstr>   목   차</vt:lpstr>
      <vt:lpstr>조사의  배경 - I</vt:lpstr>
      <vt:lpstr>조사의  배경 - II</vt:lpstr>
      <vt:lpstr>조사의 목적</vt:lpstr>
      <vt:lpstr>조사 위원 및 역할</vt:lpstr>
      <vt:lpstr> 자료 조사  방법</vt:lpstr>
      <vt:lpstr>              조사 항목 및 내용</vt:lpstr>
      <vt:lpstr>학생 현황</vt:lpstr>
      <vt:lpstr> 신입생 경쟁률(정시)</vt:lpstr>
      <vt:lpstr>  신입생 평균 내신등급</vt:lpstr>
      <vt:lpstr>강릉원주대학교  통합 관련 학과의 내신 등급 변화</vt:lpstr>
      <vt:lpstr>     신입생 수능 등급 변화</vt:lpstr>
      <vt:lpstr>통합 관련 학과 신입생 수능 등급 (강릉원주대)</vt:lpstr>
      <vt:lpstr>학생 출신지역 </vt:lpstr>
      <vt:lpstr>교원 연령 분포</vt:lpstr>
      <vt:lpstr>슬라이드 17</vt:lpstr>
      <vt:lpstr>강릉원주대와 강원대 학과 현황 (인문예술학 계열)</vt:lpstr>
      <vt:lpstr>강릉원주대와 강원대 학과 현황 (사회과학 계열)</vt:lpstr>
      <vt:lpstr>강릉원주대와 강원대 학과 현황 (자연-의료보건 계열)</vt:lpstr>
      <vt:lpstr>강릉원주대와 강원대 학과 현황 (응용생명 계열)</vt:lpstr>
      <vt:lpstr>강릉원주대와 강원대 학과 현황 (공학 계열)</vt:lpstr>
      <vt:lpstr>맺 는 말</vt:lpstr>
      <vt:lpstr>맺 는 말</vt:lpstr>
      <vt:lpstr>향후 일정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도내 통합대학 실태조사 위원회 경과 보고</dc:title>
  <dc:creator>shyeom</dc:creator>
  <cp:lastModifiedBy>Keun Taik Lee</cp:lastModifiedBy>
  <cp:revision>170</cp:revision>
  <dcterms:created xsi:type="dcterms:W3CDTF">2015-02-12T00:58:38Z</dcterms:created>
  <dcterms:modified xsi:type="dcterms:W3CDTF">2015-03-03T06:27:12Z</dcterms:modified>
</cp:coreProperties>
</file>